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79" r:id="rId6"/>
    <p:sldMasterId id="2147483695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</p:sldIdLst>
  <p:sldSz cy="5143500" cx="9144000"/>
  <p:notesSz cx="6858000" cy="9144000"/>
  <p:embeddedFontLst>
    <p:embeddedFont>
      <p:font typeface="Roboto Slab"/>
      <p:regular r:id="rId41"/>
      <p:bold r:id="rId42"/>
    </p:embeddedFont>
    <p:embeddedFont>
      <p:font typeface="Roboto"/>
      <p:regular r:id="rId43"/>
      <p:bold r:id="rId44"/>
      <p:italic r:id="rId45"/>
      <p:boldItalic r:id="rId46"/>
    </p:embeddedFont>
    <p:embeddedFont>
      <p:font typeface="Roboto Medium"/>
      <p:regular r:id="rId47"/>
      <p:bold r:id="rId48"/>
      <p:italic r:id="rId49"/>
      <p:boldItalic r:id="rId50"/>
    </p:embeddedFont>
    <p:embeddedFont>
      <p:font typeface="Montserrat"/>
      <p:regular r:id="rId51"/>
      <p:bold r:id="rId52"/>
      <p:italic r:id="rId53"/>
      <p:boldItalic r:id="rId54"/>
    </p:embeddedFont>
    <p:embeddedFont>
      <p:font typeface="Helvetica Neue"/>
      <p:regular r:id="rId55"/>
      <p:bold r:id="rId56"/>
      <p:italic r:id="rId57"/>
      <p:boldItalic r:id="rId58"/>
    </p:embeddedFont>
    <p:embeddedFont>
      <p:font typeface="Helvetica Neue Light"/>
      <p:regular r:id="rId59"/>
      <p:bold r:id="rId60"/>
      <p:italic r:id="rId61"/>
      <p:boldItalic r:id="rId62"/>
    </p:embeddedFont>
    <p:embeddedFont>
      <p:font typeface="Roboto Mono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67" roundtripDataSignature="AMtx7mhjEDzhWN3zbLZNiLyitXbCtjzE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69B1E12-A99A-41AF-A64E-2C59B798CBEA}">
  <a:tblStyle styleId="{469B1E12-A99A-41AF-A64E-2C59B798CBE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font" Target="fonts/RobotoSlab-bold.fntdata"/><Relationship Id="rId41" Type="http://schemas.openxmlformats.org/officeDocument/2006/relationships/font" Target="fonts/RobotoSlab-regular.fntdata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font" Target="fonts/RobotoMedium-bold.fntdata"/><Relationship Id="rId47" Type="http://schemas.openxmlformats.org/officeDocument/2006/relationships/font" Target="fonts/RobotoMedium-regular.fntdata"/><Relationship Id="rId49" Type="http://schemas.openxmlformats.org/officeDocument/2006/relationships/font" Target="fonts/RobotoMedium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font" Target="fonts/HelveticaNeueLight-boldItalic.fntdata"/><Relationship Id="rId61" Type="http://schemas.openxmlformats.org/officeDocument/2006/relationships/font" Target="fonts/HelveticaNeueLight-italic.fntdata"/><Relationship Id="rId20" Type="http://schemas.openxmlformats.org/officeDocument/2006/relationships/slide" Target="slides/slide12.xml"/><Relationship Id="rId64" Type="http://schemas.openxmlformats.org/officeDocument/2006/relationships/font" Target="fonts/RobotoMono-bold.fntdata"/><Relationship Id="rId63" Type="http://schemas.openxmlformats.org/officeDocument/2006/relationships/font" Target="fonts/RobotoMono-regular.fntdata"/><Relationship Id="rId22" Type="http://schemas.openxmlformats.org/officeDocument/2006/relationships/slide" Target="slides/slide14.xml"/><Relationship Id="rId66" Type="http://schemas.openxmlformats.org/officeDocument/2006/relationships/font" Target="fonts/RobotoMono-boldItalic.fntdata"/><Relationship Id="rId21" Type="http://schemas.openxmlformats.org/officeDocument/2006/relationships/slide" Target="slides/slide13.xml"/><Relationship Id="rId65" Type="http://schemas.openxmlformats.org/officeDocument/2006/relationships/font" Target="fonts/RobotoMono-italic.fntdata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67" Type="http://customschemas.google.com/relationships/presentationmetadata" Target="metadata"/><Relationship Id="rId60" Type="http://schemas.openxmlformats.org/officeDocument/2006/relationships/font" Target="fonts/HelveticaNeueLight-bold.fntdata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font" Target="fonts/Montserrat-regular.fntdata"/><Relationship Id="rId50" Type="http://schemas.openxmlformats.org/officeDocument/2006/relationships/font" Target="fonts/RobotoMedium-boldItalic.fntdata"/><Relationship Id="rId53" Type="http://schemas.openxmlformats.org/officeDocument/2006/relationships/font" Target="fonts/Montserrat-italic.fntdata"/><Relationship Id="rId52" Type="http://schemas.openxmlformats.org/officeDocument/2006/relationships/font" Target="fonts/Montserrat-bold.fntdata"/><Relationship Id="rId11" Type="http://schemas.openxmlformats.org/officeDocument/2006/relationships/slide" Target="slides/slide3.xml"/><Relationship Id="rId55" Type="http://schemas.openxmlformats.org/officeDocument/2006/relationships/font" Target="fonts/HelveticaNeue-regular.fntdata"/><Relationship Id="rId10" Type="http://schemas.openxmlformats.org/officeDocument/2006/relationships/slide" Target="slides/slide2.xml"/><Relationship Id="rId54" Type="http://schemas.openxmlformats.org/officeDocument/2006/relationships/font" Target="fonts/Montserrat-boldItalic.fntdata"/><Relationship Id="rId13" Type="http://schemas.openxmlformats.org/officeDocument/2006/relationships/slide" Target="slides/slide5.xml"/><Relationship Id="rId57" Type="http://schemas.openxmlformats.org/officeDocument/2006/relationships/font" Target="fonts/HelveticaNeue-italic.fntdata"/><Relationship Id="rId12" Type="http://schemas.openxmlformats.org/officeDocument/2006/relationships/slide" Target="slides/slide4.xml"/><Relationship Id="rId56" Type="http://schemas.openxmlformats.org/officeDocument/2006/relationships/font" Target="fonts/HelveticaNeue-bold.fntdata"/><Relationship Id="rId15" Type="http://schemas.openxmlformats.org/officeDocument/2006/relationships/slide" Target="slides/slide7.xml"/><Relationship Id="rId59" Type="http://schemas.openxmlformats.org/officeDocument/2006/relationships/font" Target="fonts/HelveticaNeueLight-regular.fntdata"/><Relationship Id="rId14" Type="http://schemas.openxmlformats.org/officeDocument/2006/relationships/slide" Target="slides/slide6.xml"/><Relationship Id="rId58" Type="http://schemas.openxmlformats.org/officeDocument/2006/relationships/font" Target="fonts/HelveticaNeue-boldItalic.fnt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ce89e8250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gce89e8250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ce89e8250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ce89e8250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e89e8250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ce89e8250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ce89e8250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ce89e8250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ce89e8250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ce89e8250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ce89e82504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ce89e82504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ce89e82504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gce89e82504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e89e82504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gce89e82504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ce89e82504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gce89e82504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ce89e82504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gce89e82504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ce89e8250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gce89e8250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ce89e8250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gce89e8250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ce89e82504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ce89e82504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ce89e82504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gce89e82504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ce89e82504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gce89e82504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ce89e82504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" name="Google Shape;435;gce89e82504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ce89e82504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gce89e82504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ce89e82504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ce89e82504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ce89e82504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ce89e82504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ce89e82504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ce89e8250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7" name="Google Shape;27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ce89e82504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gce89e82504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ce89e82504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7" name="Google Shape;477;gce89e82504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4" name="Google Shape;4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c24f93b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9c24f93b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9c24f93b2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g9c24f93b2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ce89e825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ce89e825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e89e8250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ce89e8250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e89e8250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ce89e8250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5.jpg"/><Relationship Id="rId5" Type="http://schemas.openxmlformats.org/officeDocument/2006/relationships/image" Target="../media/image9.jpg"/><Relationship Id="rId6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9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" name="Google Shape;5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" name="Google Shape;56;p3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3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38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7" name="Google Shape;67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69" name="Google Shape;6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40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1" name="Google Shape;71;p40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0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40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0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0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6" name="Google Shape;76;p40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40"/>
          <p:cNvPicPr preferRelativeResize="0"/>
          <p:nvPr/>
        </p:nvPicPr>
        <p:blipFill rotWithShape="1">
          <a:blip r:embed="rId5">
            <a:alphaModFix/>
          </a:blip>
          <a:srcRect b="1341" l="17602" r="17989" t="1332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Google Shape;78;p40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9" name="Google Shape;79;p40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40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40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40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1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86" name="Google Shape;8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87" name="Google Shape;8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2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1" name="Google Shape;9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2" name="Google Shape;9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3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6" name="Google Shape;96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7" name="Google Shape;97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1" name="Google Shape;10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2" name="Google Shape;10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6" name="Google Shape;10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7" name="Google Shape;10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1" name="Google Shape;11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2" name="Google Shape;11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5" name="Google Shape;11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48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2" name="Google Shape;122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5" name="Google Shape;125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8" name="Google Shape;12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50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4" name="Google Shape;13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2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3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4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54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2" name="Google Shape;142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3" name="Google Shape;143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9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" name="Google Shape;2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6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56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5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" name="Google Shape;1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9" name="Google Shape;169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0" name="Google Shape;1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6" name="Google Shape;176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7" name="Google Shape;1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0" name="Google Shape;18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4" name="Google Shape;184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5" name="Google Shape;185;p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" name="Google Shape;18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9" name="Google Shape;1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0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2" name="Google Shape;192;p2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4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5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2" name="Google Shape;202;p26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3" name="Google Shape;203;p2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5" name="Google Shape;20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6" name="Google Shape;206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08" name="Google Shape;208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27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 type="title">
  <p:cSld name="TITLE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6" name="Google Shape;216;p13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7" name="Google Shape;217;p1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e" type="tx">
  <p:cSld name="TITLE_AND_BOD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7"/>
          <p:cNvSpPr/>
          <p:nvPr>
            <p:ph idx="2" type="pic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0" name="Google Shape;220;p57"/>
          <p:cNvSpPr txBox="1"/>
          <p:nvPr>
            <p:ph type="title"/>
          </p:nvPr>
        </p:nvSpPr>
        <p:spPr>
          <a:xfrm>
            <a:off x="238125" y="3567113"/>
            <a:ext cx="8667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1" name="Google Shape;221;p57"/>
          <p:cNvSpPr txBox="1"/>
          <p:nvPr>
            <p:ph idx="1" type="body"/>
          </p:nvPr>
        </p:nvSpPr>
        <p:spPr>
          <a:xfrm>
            <a:off x="238125" y="4291013"/>
            <a:ext cx="86676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2" name="Google Shape;222;p5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Centré">
  <p:cSld name="Titre - Centré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8"/>
          <p:cNvSpPr txBox="1"/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5" name="Google Shape;225;p5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e">
  <p:cSld name="Photo - Verticale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9"/>
          <p:cNvSpPr/>
          <p:nvPr>
            <p:ph idx="2" type="pic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8" name="Google Shape;228;p59"/>
          <p:cNvSpPr txBox="1"/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9" name="Google Shape;229;p59"/>
          <p:cNvSpPr txBox="1"/>
          <p:nvPr>
            <p:ph idx="1" type="body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0" name="Google Shape;230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31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" name="Google Shape;3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Haut">
  <p:cSld name="Titre - Haut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0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3" name="Google Shape;233;p6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61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6" name="Google Shape;236;p61"/>
          <p:cNvSpPr txBox="1"/>
          <p:nvPr>
            <p:ph idx="1" type="body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7" name="Google Shape;237;p6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2"/>
          <p:cNvSpPr/>
          <p:nvPr>
            <p:ph idx="2" type="pic"/>
          </p:nvPr>
        </p:nvSpPr>
        <p:spPr>
          <a:xfrm>
            <a:off x="4938713" y="1181100"/>
            <a:ext cx="35718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0" name="Google Shape;240;p62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1" name="Google Shape;241;p62"/>
          <p:cNvSpPr txBox="1"/>
          <p:nvPr>
            <p:ph idx="1" type="body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42900" lvl="0" marL="4572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2" name="Google Shape;242;p6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3"/>
          <p:cNvSpPr txBox="1"/>
          <p:nvPr>
            <p:ph idx="1" type="body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5" name="Google Shape;245;p6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4"/>
          <p:cNvSpPr/>
          <p:nvPr>
            <p:ph idx="2" type="pic"/>
          </p:nvPr>
        </p:nvSpPr>
        <p:spPr>
          <a:xfrm>
            <a:off x="5910263" y="2643188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8" name="Google Shape;248;p64"/>
          <p:cNvSpPr/>
          <p:nvPr>
            <p:ph idx="3" type="pic"/>
          </p:nvPr>
        </p:nvSpPr>
        <p:spPr>
          <a:xfrm>
            <a:off x="5910263" y="423863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9" name="Google Shape;249;p64"/>
          <p:cNvSpPr/>
          <p:nvPr>
            <p:ph idx="4" type="pic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0" name="Google Shape;250;p6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65"/>
          <p:cNvSpPr txBox="1"/>
          <p:nvPr>
            <p:ph idx="1" type="body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3" name="Google Shape;253;p65"/>
          <p:cNvSpPr txBox="1"/>
          <p:nvPr>
            <p:ph idx="2" type="body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4" name="Google Shape;254;p6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7" name="Google Shape;257;p6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2" name="Google Shape;42;p34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43" name="Google Shape;43;p34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44" name="Google Shape;4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" name="Google Shape;4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3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5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5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2" name="Google Shape;212;p12"/>
          <p:cNvSpPr txBox="1"/>
          <p:nvPr>
            <p:ph idx="1" type="body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3" name="Google Shape;213;p1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png"/><Relationship Id="rId4" Type="http://schemas.openxmlformats.org/officeDocument/2006/relationships/hyperlink" Target="https://www.sqltutorial.org/sql-cheat-sheet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Relationship Id="rId4" Type="http://schemas.openxmlformats.org/officeDocument/2006/relationships/hyperlink" Target="http://www.google.com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Relationship Id="rId4" Type="http://schemas.openxmlformats.org/officeDocument/2006/relationships/hyperlink" Target="https://www.w3resource.com/slides/mysql-string-functions.php" TargetMode="External"/><Relationship Id="rId5" Type="http://schemas.openxmlformats.org/officeDocument/2006/relationships/hyperlink" Target="https://www.w3schools.com/sql/sql_ref_sqlserver.asp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5" Type="http://schemas.openxmlformats.org/officeDocument/2006/relationships/image" Target="../media/image2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Relational d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atabases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6" name="Google Shape;266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ce89e82504_0_21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DC5FA"/>
                </a:solidFill>
              </a:rPr>
              <a:t>Basic SQL functions</a:t>
            </a:r>
            <a:endParaRPr b="1" sz="3200">
              <a:solidFill>
                <a:srgbClr val="2DC5FA"/>
              </a:solidFill>
            </a:endParaRPr>
          </a:p>
        </p:txBody>
      </p:sp>
      <p:pic>
        <p:nvPicPr>
          <p:cNvPr id="334" name="Google Shape;334;gce89e82504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100" y="1353982"/>
            <a:ext cx="7811703" cy="3270017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ce89e82504_0_21"/>
          <p:cNvSpPr txBox="1"/>
          <p:nvPr/>
        </p:nvSpPr>
        <p:spPr>
          <a:xfrm>
            <a:off x="846225" y="4641050"/>
            <a:ext cx="771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SQL cheatsheet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e89e82504_0_28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DC5FA"/>
                </a:solidFill>
              </a:rPr>
              <a:t>SQL query components</a:t>
            </a:r>
            <a:endParaRPr b="1" sz="3200">
              <a:solidFill>
                <a:srgbClr val="2DC5FA"/>
              </a:solidFill>
            </a:endParaRPr>
          </a:p>
        </p:txBody>
      </p:sp>
      <p:pic>
        <p:nvPicPr>
          <p:cNvPr id="341" name="Google Shape;341;gce89e82504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938" y="1553850"/>
            <a:ext cx="6570365" cy="285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e89e82504_0_35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ARITHMETIC OPERATORS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+, - , *, /, %, 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gce89e82504_0_35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Those operators can be used within the SELECT statement: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*,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amount - payments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AS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balance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loan_id, account_id, duration, status, (amount - payments)/1000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AS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‘Balance in thousands’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duration%2 </a:t>
            </a: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10%3;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gce89e82504_0_3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ce89e82504_0_41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LOGICAL OPERATORS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AND, OR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" name="Google Shape;354;gce89e82504_0_41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can use logical operators in a </a:t>
            </a:r>
            <a:r>
              <a:rPr b="1" i="0" lang="en" sz="16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clausule: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bank.loans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status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 IN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(‘B’,’b’)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&gt; 100000;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bank.loans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&gt; 100000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&lt; 200000;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LIMIT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10;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gce89e82504_0_4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ce89e82504_0_47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COMPARISON</a:t>
            </a: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OPERATORS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&lt;, &gt;, &gt;=, &lt;=, &lt;&gt; 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1" name="Google Shape;361;gce89e82504_0_47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can use logical operators in a </a:t>
            </a:r>
            <a:r>
              <a:rPr b="1" i="0" lang="en" sz="16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clausule: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status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 IN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(‘B’,’b’)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</a:t>
            </a:r>
            <a:r>
              <a:rPr b="1" lang="en" sz="1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&gt;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100000;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&gt;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100000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&lt;=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200000;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(‘Benesov’,’Beroun’) </a:t>
            </a: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75000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10;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" name="Google Shape;362;gce89e82504_0_4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e89e82504_0_42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DISTINCT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gce89e82504_0_42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gce89e82504_0_42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his command allow us to get the unique values from a columns as “unique()” function from Pandas.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DISTINCT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A3 </a:t>
            </a: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bank.district;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ce89e82504_0_43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" name="Google Shape;375;gce89e82504_0_43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6" name="Google Shape;376;gce89e82504_0_43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 us to check for multiple values in a “list”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* </a:t>
            </a: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bank.account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district_id </a:t>
            </a: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(1,2,3,4,5);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ce89e82504_0_49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IS AGGREGATION?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" name="Google Shape;382;gce89e82504_0_49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gce89e82504_0_497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the process of computing something for a given column (ie)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By gender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By Age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ce89e82504_0_50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AGGREGATION FUNCTIONS AVAILABLE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" name="Google Shape;389;gce89e82504_0_50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" name="Google Shape;390;gce89e82504_0_50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functions available are: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sum()</a:t>
            </a:r>
            <a:endParaRPr b="1" sz="1800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min()</a:t>
            </a:r>
            <a:endParaRPr b="1" sz="1800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max()</a:t>
            </a:r>
            <a:endParaRPr b="1" sz="1800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avg()</a:t>
            </a:r>
            <a:endParaRPr b="1" sz="1800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count()</a:t>
            </a:r>
            <a:endParaRPr b="1" sz="1800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ce89e82504_0_50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AGGREGATING VALUES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6" name="Google Shape;396;gce89e82504_0_50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gce89e82504_0_50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compute aggregated values by group the syntax is: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function(column) </a:t>
            </a: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db.table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GROUP BY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column; 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status;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Average, status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status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asc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32350" y="1626875"/>
            <a:ext cx="3705225" cy="29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"/>
          <p:cNvSpPr txBox="1"/>
          <p:nvPr/>
        </p:nvSpPr>
        <p:spPr>
          <a:xfrm>
            <a:off x="805675" y="1838275"/>
            <a:ext cx="4317600" cy="26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ETL: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Querying: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Visualization: (tableau)?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Learning:</a:t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3"/>
          <p:cNvSpPr txBox="1"/>
          <p:nvPr/>
        </p:nvSpPr>
        <p:spPr>
          <a:xfrm>
            <a:off x="585600" y="10618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Different Tools </a:t>
            </a:r>
            <a:r>
              <a:rPr b="1" i="0" lang="en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for different purposes</a:t>
            </a:r>
            <a:endParaRPr b="1" i="0" sz="23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3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ce89e82504_0_53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SORTING </a:t>
            </a: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3" name="Google Shape;403;gce89e82504_0_53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sort the output, you can use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col, which by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default sorts in ascending order</a:t>
            </a:r>
            <a:endParaRPr b="1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Default ordering can be changed appending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endParaRPr b="1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4" name="Google Shape;404;gce89e82504_0_5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ce89e82504_0_59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SORTING OUTPUT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0" name="Google Shape;410;gce89e82504_0_59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sort the output, you can use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col, which by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default sorts in ascending order</a:t>
            </a:r>
            <a:endParaRPr b="1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Default ordering can be changed appending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endParaRPr b="1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1" name="Google Shape;411;gce89e82504_0_5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ce89e82504_0_189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NUMERIC FUNCTIONS </a:t>
            </a: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COUNT(), MIN(), MAX(), AGV(), FLOOR(), CEILING()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gce89e82504_0_189"/>
          <p:cNvSpPr txBox="1"/>
          <p:nvPr/>
        </p:nvSpPr>
        <p:spPr>
          <a:xfrm>
            <a:off x="632525" y="1489475"/>
            <a:ext cx="7477200" cy="3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usage of those functions is within SELECT or WHERE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lang="en" sz="1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max(</a:t>
            </a:r>
            <a:r>
              <a:rPr b="1" i="0" lang="en" sz="1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amount)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 max, </a:t>
            </a:r>
            <a:r>
              <a:rPr b="1" lang="en" sz="1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min(amount) 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min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FROM bank.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order</a:t>
            </a:r>
            <a:r>
              <a:rPr b="0" i="0" lang="en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lang="en" sz="1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floor(avg(amount))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FROM bank.order;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lang="en" sz="1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ceiling(avg(amount))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FROM bank.order;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are other numeric functions as: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acos(), asin(), power(), log(),....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8" name="Google Shape;418;gce89e82504_0_18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ce89e82504_0_195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STRING FUNCTIONS </a:t>
            </a: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LENGTH(), CONCAT(), FORMAT(), LOWER(), UPPER(), 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gce89e82504_0_195"/>
          <p:cNvSpPr txBox="1"/>
          <p:nvPr/>
        </p:nvSpPr>
        <p:spPr>
          <a:xfrm>
            <a:off x="609925" y="1671650"/>
            <a:ext cx="7477200" cy="31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Some usage examples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LENGTH(k_symbol)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 ‘symbol_length’ FROM bank.order;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CONCAT(order_id, account_id) 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‘concat’ FROM bank.order;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FORMAT(amount, 2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) FROM bank.loan;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LOWER(A2), UPPER(A3) 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 bank.district;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LEFT(A2, 2), A3, LTRIM(A3)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FROM bank.card;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5" name="Google Shape;425;gce89e82504_0_19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ce89e82504_0_201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STRING FUNCTIONS </a:t>
            </a: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LEFT(), XTRIM() SUBSTRING_INDEX()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1" name="Google Shape;431;gce89e82504_0_201"/>
          <p:cNvSpPr txBox="1"/>
          <p:nvPr/>
        </p:nvSpPr>
        <p:spPr>
          <a:xfrm>
            <a:off x="632525" y="1660925"/>
            <a:ext cx="7477200" cy="31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function LEFT(col,n), returns the first “n” characters from a string from left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LEFT(A2, 2)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A3, FROM bank.card;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function XTRIM(col), where “X” can be “L”, “R”, “” remove any blank spaces from a string (starting from left, right,...)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*, 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LTRIM(A3)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FROM bank.card;</a:t>
            </a:r>
            <a:b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2" name="Google Shape;432;gce89e82504_0_20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ce89e82504_0_207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STRING FUNCTIONS </a:t>
            </a: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SUBSTRING(), SUBSTRING_INDEX()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8" name="Google Shape;438;gce89e82504_0_207"/>
          <p:cNvSpPr txBox="1"/>
          <p:nvPr/>
        </p:nvSpPr>
        <p:spPr>
          <a:xfrm>
            <a:off x="632525" y="1660925"/>
            <a:ext cx="7477200" cy="31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function SUBSTRING(string, n, m) returns the “m” firsts characters from a string starting from the “n-th” position.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SUBSTRING(‘Hello world’,7,1)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-&gt; ‘w’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function SUBSTRING_INDEX(string, delimiter, times)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SUBSTRING_INDEX(“</a:t>
            </a:r>
            <a:r>
              <a:rPr b="1" lang="en" sz="1600" u="sng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www.google.com</a:t>
            </a:r>
            <a:r>
              <a:rPr b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”, “.”, 2)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-&gt; “www.google”</a:t>
            </a:r>
            <a:b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gce89e82504_0_20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ce89e82504_0_27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LIKE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5" name="Google Shape;445;gce89e82504_0_27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6" name="Google Shape;446;gce89e82504_0_278"/>
          <p:cNvSpPr txBox="1"/>
          <p:nvPr/>
        </p:nvSpPr>
        <p:spPr>
          <a:xfrm>
            <a:off x="707225" y="1521625"/>
            <a:ext cx="7758000" cy="30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allows to search for column values which have a “pattern” called “mask”.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has two “wildcards”: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% -&gt; zero, one or multiples characters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_ -&gt; single character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</a:t>
            </a:r>
            <a:endParaRPr sz="13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A3 LIKE ‘north%’;</a:t>
            </a:r>
            <a:endParaRPr sz="13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* FROM bank.district</a:t>
            </a:r>
            <a:endParaRPr sz="13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A3 LIKE ‘north_M%</a:t>
            </a:r>
            <a:r>
              <a:rPr lang="en" sz="13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’;</a:t>
            </a:r>
            <a:endParaRPr sz="13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ce89e82504_0_284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REGEXP (ReGularExpressions)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2" name="Google Shape;452;gce89e82504_0_28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3" name="Google Shape;453;gce89e82504_0_284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</a:t>
            </a:r>
            <a:r>
              <a:rPr lang="en" sz="16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term encapsulates a whole set of wildcards in order to look for patterns in strings.</a:t>
            </a:r>
            <a:endParaRPr sz="16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way to look for regular expressions is typing “regexp” and pattern you are looking for. Some “regex” popular patterns are:</a:t>
            </a:r>
            <a:endParaRPr sz="16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‘^’ -&gt; beginning of the string</a:t>
            </a:r>
            <a:endParaRPr sz="16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‘$’ -&gt; end of the string</a:t>
            </a:r>
            <a:endParaRPr sz="16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‘|’ -&gt; OR</a:t>
            </a:r>
            <a:endParaRPr sz="16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05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 WHERE A2 regexp '^B';</a:t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05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 WHERE A2 regexp 'ov$';</a:t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05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distinct k_symbol FROM bank.order WHERE k_symbol regexp ‘ip|is’</a:t>
            </a:r>
            <a:endParaRPr sz="10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6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ce89e82504_0_213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MORE STRING FUNCTIONS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9" name="Google Shape;459;gce89e82504_0_213"/>
          <p:cNvSpPr txBox="1"/>
          <p:nvPr/>
        </p:nvSpPr>
        <p:spPr>
          <a:xfrm>
            <a:off x="632525" y="1660925"/>
            <a:ext cx="7477200" cy="31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More string functions can be found at: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https://www.w3resource.com/slides/mysql-string-functions.php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https://www.w3schools.com/sql/sql_ref_sqlserver.asp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0" name="Google Shape;460;gce89e82504_0_21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ce89e82504_0_34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WHERE CLAUSE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6" name="Google Shape;466;gce89e82504_0_34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gce89e82504_0_34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 you know, this clause has to be used</a:t>
            </a:r>
            <a:r>
              <a:rPr b="1"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before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aggregation with GROUP BY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k_symbol, round(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(balance),</a:t>
            </a:r>
            <a:r>
              <a:rPr lang="en" sz="13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BB8844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BB8844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BB8844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endParaRPr sz="1300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4"/>
          <p:cNvGrpSpPr/>
          <p:nvPr/>
        </p:nvGrpSpPr>
        <p:grpSpPr>
          <a:xfrm>
            <a:off x="414325" y="3412928"/>
            <a:ext cx="3105600" cy="728941"/>
            <a:chOff x="920500" y="3708153"/>
            <a:chExt cx="3105600" cy="728941"/>
          </a:xfrm>
        </p:grpSpPr>
        <p:sp>
          <p:nvSpPr>
            <p:cNvPr id="280" name="Google Shape;280;p4"/>
            <p:cNvSpPr txBox="1"/>
            <p:nvPr/>
          </p:nvSpPr>
          <p:spPr>
            <a:xfrm>
              <a:off x="920500" y="3708153"/>
              <a:ext cx="3105600" cy="39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17B75"/>
                </a:buClr>
                <a:buSzPts val="3000"/>
                <a:buFont typeface="Arial"/>
                <a:buNone/>
              </a:pPr>
              <a:r>
                <a:rPr b="1" i="0" lang="en" sz="3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Non-relational</a:t>
              </a:r>
              <a:endParaRPr b="1" i="0" sz="5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81" name="Google Shape;281;p4"/>
            <p:cNvSpPr txBox="1"/>
            <p:nvPr/>
          </p:nvSpPr>
          <p:spPr>
            <a:xfrm>
              <a:off x="1794022" y="4246594"/>
              <a:ext cx="1358700" cy="19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1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DATABASES</a:t>
              </a:r>
              <a:endParaRPr b="0" i="0" sz="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82" name="Google Shape;282;p4"/>
          <p:cNvGrpSpPr/>
          <p:nvPr/>
        </p:nvGrpSpPr>
        <p:grpSpPr>
          <a:xfrm>
            <a:off x="884875" y="906400"/>
            <a:ext cx="2164500" cy="728944"/>
            <a:chOff x="1298675" y="698675"/>
            <a:chExt cx="2164500" cy="728944"/>
          </a:xfrm>
        </p:grpSpPr>
        <p:sp>
          <p:nvSpPr>
            <p:cNvPr id="283" name="Google Shape;283;p4"/>
            <p:cNvSpPr txBox="1"/>
            <p:nvPr/>
          </p:nvSpPr>
          <p:spPr>
            <a:xfrm>
              <a:off x="1298675" y="698675"/>
              <a:ext cx="21645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17B75"/>
                </a:buClr>
                <a:buSzPts val="3000"/>
                <a:buFont typeface="Arial"/>
                <a:buNone/>
              </a:pPr>
              <a:r>
                <a:rPr b="1" i="0" lang="en" sz="3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Relational</a:t>
              </a:r>
              <a:endParaRPr b="1" i="0" sz="5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84" name="Google Shape;284;p4"/>
            <p:cNvSpPr txBox="1"/>
            <p:nvPr/>
          </p:nvSpPr>
          <p:spPr>
            <a:xfrm>
              <a:off x="1701672" y="1237119"/>
              <a:ext cx="1358700" cy="19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1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DATABASES</a:t>
              </a:r>
              <a:endParaRPr b="0" i="0" sz="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descr="Image" id="285" name="Google Shape;28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18450" y="2989737"/>
            <a:ext cx="4360500" cy="157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72175" y="461648"/>
            <a:ext cx="4653050" cy="1618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8" name="Google Shape;288;p4"/>
          <p:cNvCxnSpPr/>
          <p:nvPr/>
        </p:nvCxnSpPr>
        <p:spPr>
          <a:xfrm>
            <a:off x="534850" y="2544400"/>
            <a:ext cx="8029800" cy="0"/>
          </a:xfrm>
          <a:prstGeom prst="straightConnector1">
            <a:avLst/>
          </a:prstGeom>
          <a:noFill/>
          <a:ln cap="flat" cmpd="sng" w="19050">
            <a:solidFill>
              <a:srgbClr val="F2747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ce89e82504_0_35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HAVING | What? Why?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3" name="Google Shape;473;gce89e82504_0_35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4" name="Google Shape;474;gce89e82504_0_355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HAVING clause is equivalent to WHERE </a:t>
            </a:r>
            <a:r>
              <a:rPr b="1" lang="en" sz="18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BUT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check conditions </a:t>
            </a:r>
            <a:r>
              <a:rPr b="1" lang="en" sz="18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AFTER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GROUP BY. 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k_symbol, round(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(balance),</a:t>
            </a:r>
            <a:r>
              <a:rPr lang="en" sz="13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009999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30000</a:t>
            </a:r>
            <a:endParaRPr sz="1300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k_symbol;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ce89e82504_0_361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HAVING | What? Why?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0" name="Google Shape;480;gce89e82504_0_36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1" name="Google Shape;481;gce89e82504_0_361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HAVING clause is equivalent to WHERE </a:t>
            </a:r>
            <a:r>
              <a:rPr b="1" lang="en" sz="18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BUT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check conditions </a:t>
            </a:r>
            <a:r>
              <a:rPr b="1" lang="en" sz="18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AFTER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GROUP BY. 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k_symbol, round(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(balance),</a:t>
            </a:r>
            <a:r>
              <a:rPr lang="en" sz="13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 sz="13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009999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30000</a:t>
            </a:r>
            <a:endParaRPr sz="1300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k_symbol;</a:t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round(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(amount),</a:t>
            </a:r>
            <a:r>
              <a:rPr lang="en" sz="12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round(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(payments),</a:t>
            </a:r>
            <a:r>
              <a:rPr lang="en" sz="1200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Avg_Balance, status, duration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status, duration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lang="en" sz="12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Avg_Balance </a:t>
            </a:r>
            <a:r>
              <a:rPr b="1" lang="en" sz="12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 sz="1200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009999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100000</a:t>
            </a:r>
            <a:endParaRPr sz="1200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duration, status;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94" name="Google Shape;294;p5"/>
          <p:cNvGrpSpPr/>
          <p:nvPr/>
        </p:nvGrpSpPr>
        <p:grpSpPr>
          <a:xfrm>
            <a:off x="585600" y="1061800"/>
            <a:ext cx="7872300" cy="1674075"/>
            <a:chOff x="585600" y="1061800"/>
            <a:chExt cx="7872300" cy="1674075"/>
          </a:xfrm>
        </p:grpSpPr>
        <p:sp>
          <p:nvSpPr>
            <p:cNvPr id="295" name="Google Shape;295;p5"/>
            <p:cNvSpPr txBox="1"/>
            <p:nvPr/>
          </p:nvSpPr>
          <p:spPr>
            <a:xfrm>
              <a:off x="653275" y="1838275"/>
              <a:ext cx="3532500" cy="89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Structured Data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Information stored in several related tables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2000"/>
                <a:buFont typeface="Montserrat"/>
                <a:buChar char="●"/>
              </a:pPr>
              <a:r>
                <a:rPr lang="en" sz="2000">
                  <a:latin typeface="Montserrat"/>
                  <a:ea typeface="Montserrat"/>
                  <a:cs typeface="Montserrat"/>
                  <a:sym typeface="Montserrat"/>
                </a:rPr>
                <a:t>Fixed scheme</a:t>
              </a:r>
              <a:endParaRPr sz="20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SQL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96" name="Google Shape;296;p5"/>
            <p:cNvSpPr txBox="1"/>
            <p:nvPr/>
          </p:nvSpPr>
          <p:spPr>
            <a:xfrm>
              <a:off x="585600" y="1061800"/>
              <a:ext cx="7872300" cy="71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1" i="0" lang="en" sz="2300" u="none" cap="none" strike="noStrike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Relational            </a:t>
              </a:r>
              <a:r>
                <a:rPr b="0" i="0" lang="en" sz="2300" u="none" cap="none" strike="noStrike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vs.          </a:t>
              </a:r>
              <a:r>
                <a:rPr b="1" i="0" lang="en" sz="2300" u="none" cap="none" strike="noStrike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</a:t>
              </a:r>
              <a:r>
                <a:rPr b="1" i="0" lang="en" sz="23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Non-relational</a:t>
              </a:r>
              <a:endParaRPr b="1" i="0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97" name="Google Shape;297;p5"/>
            <p:cNvSpPr txBox="1"/>
            <p:nvPr/>
          </p:nvSpPr>
          <p:spPr>
            <a:xfrm>
              <a:off x="4528350" y="1838275"/>
              <a:ext cx="3532500" cy="89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Unstructured Data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Information stored in a single table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lang="en" sz="2000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 fixed scheme</a:t>
              </a:r>
              <a:endParaRPr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 SQL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9c24f93b22_0_0"/>
          <p:cNvSpPr txBox="1"/>
          <p:nvPr>
            <p:ph type="ctrTitle"/>
          </p:nvPr>
        </p:nvSpPr>
        <p:spPr>
          <a:xfrm>
            <a:off x="621500" y="744575"/>
            <a:ext cx="7811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300">
                <a:solidFill>
                  <a:srgbClr val="2DC5FA"/>
                </a:solidFill>
              </a:rPr>
              <a:t>Example of relational database</a:t>
            </a:r>
            <a:endParaRPr sz="4300">
              <a:solidFill>
                <a:srgbClr val="2DC5FA"/>
              </a:solidFill>
            </a:endParaRPr>
          </a:p>
        </p:txBody>
      </p:sp>
      <p:graphicFrame>
        <p:nvGraphicFramePr>
          <p:cNvPr id="303" name="Google Shape;303;g9c24f93b22_0_0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{469B1E12-A99A-41AF-A64E-2C59B798CBEA}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Date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Country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Speciality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05/10/2020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Joseph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US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Traumatology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23/09/2015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Katia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Ophthalmology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09/06/2016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George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Pediatrics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17/08/2018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Linda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UK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Cardiology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9c24f93b22_0_6"/>
          <p:cNvSpPr txBox="1"/>
          <p:nvPr>
            <p:ph type="ctrTitle"/>
          </p:nvPr>
        </p:nvSpPr>
        <p:spPr>
          <a:xfrm>
            <a:off x="621500" y="744575"/>
            <a:ext cx="7811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800">
                <a:solidFill>
                  <a:srgbClr val="2DC5FA"/>
                </a:solidFill>
              </a:rPr>
              <a:t>Example of non relational database</a:t>
            </a:r>
            <a:endParaRPr b="1" sz="3800">
              <a:solidFill>
                <a:srgbClr val="2DC5FA"/>
              </a:solidFill>
            </a:endParaRPr>
          </a:p>
        </p:txBody>
      </p:sp>
      <p:sp>
        <p:nvSpPr>
          <p:cNvPr id="309" name="Google Shape;309;g9c24f93b22_0_6"/>
          <p:cNvSpPr txBox="1"/>
          <p:nvPr/>
        </p:nvSpPr>
        <p:spPr>
          <a:xfrm>
            <a:off x="1050125" y="2389575"/>
            <a:ext cx="64401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{“date” : 05/10/2020, “name”: Joseph, “country”: US, “speciality”: traumatology},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{“date”: 23/09/2015, “name”: Katia, “country”: AR, “speciality”: ophthalmology},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{“date”: 09/06/2016, “name”: George, “country”: PO,</a:t>
            </a:r>
            <a:r>
              <a:rPr lang="en"/>
              <a:t>”url”: www.georgepediatrics.com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“speciality”: pediatrics},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{“date”: 17/08/2018, “name”: Linda, “speciality”: cardiology}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ce89e82504_0_0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300">
                <a:solidFill>
                  <a:srgbClr val="2DC5FA"/>
                </a:solidFill>
              </a:rPr>
              <a:t>R</a:t>
            </a:r>
            <a:r>
              <a:rPr b="1" lang="en" sz="3300">
                <a:solidFill>
                  <a:srgbClr val="2DC5FA"/>
                </a:solidFill>
              </a:rPr>
              <a:t>elational databases saves disk space</a:t>
            </a:r>
            <a:endParaRPr b="1" sz="3300">
              <a:solidFill>
                <a:srgbClr val="2DC5FA"/>
              </a:solidFill>
            </a:endParaRPr>
          </a:p>
        </p:txBody>
      </p:sp>
      <p:sp>
        <p:nvSpPr>
          <p:cNvPr id="315" name="Google Shape;315;gce89e82504_0_0"/>
          <p:cNvSpPr txBox="1"/>
          <p:nvPr/>
        </p:nvSpPr>
        <p:spPr>
          <a:xfrm>
            <a:off x="831650" y="1421075"/>
            <a:ext cx="7391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1200"/>
              <a:buChar char="●"/>
            </a:pPr>
            <a:r>
              <a:rPr b="1" lang="en" sz="1200">
                <a:solidFill>
                  <a:srgbClr val="656565"/>
                </a:solidFill>
                <a:highlight>
                  <a:srgbClr val="FFFFFF"/>
                </a:highlight>
              </a:rPr>
              <a:t>ACID compliancy (Atomicity, Consistency, Isolation, Durability)</a:t>
            </a:r>
            <a:endParaRPr b="1" sz="1200">
              <a:solidFill>
                <a:srgbClr val="656565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1200"/>
              <a:buChar char="●"/>
            </a:pPr>
            <a:r>
              <a:rPr b="1" lang="en" sz="1200">
                <a:solidFill>
                  <a:srgbClr val="656565"/>
                </a:solidFill>
                <a:highlight>
                  <a:srgbClr val="FFFFFF"/>
                </a:highlight>
              </a:rPr>
              <a:t>Normalization rules</a:t>
            </a:r>
            <a:endParaRPr b="1" sz="1200">
              <a:solidFill>
                <a:srgbClr val="656565"/>
              </a:solidFill>
              <a:highlight>
                <a:srgbClr val="FFFFFF"/>
              </a:highlight>
            </a:endParaRPr>
          </a:p>
        </p:txBody>
      </p:sp>
      <p:pic>
        <p:nvPicPr>
          <p:cNvPr id="316" name="Google Shape;316;gce89e8250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750" y="1891050"/>
            <a:ext cx="5785488" cy="271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e89e82504_0_8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DC5FA"/>
                </a:solidFill>
              </a:rPr>
              <a:t>What if you need a full table for reporting?</a:t>
            </a:r>
            <a:endParaRPr b="1" sz="3200">
              <a:solidFill>
                <a:srgbClr val="2DC5FA"/>
              </a:solidFill>
            </a:endParaRPr>
          </a:p>
        </p:txBody>
      </p:sp>
      <p:pic>
        <p:nvPicPr>
          <p:cNvPr id="322" name="Google Shape;322;gce89e82504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574" y="1421625"/>
            <a:ext cx="6962085" cy="318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ce89e82504_0_15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DC5FA"/>
                </a:solidFill>
              </a:rPr>
              <a:t>Data model</a:t>
            </a:r>
            <a:endParaRPr b="1" sz="3200">
              <a:solidFill>
                <a:srgbClr val="2DC5FA"/>
              </a:solidFill>
            </a:endParaRPr>
          </a:p>
        </p:txBody>
      </p:sp>
      <p:pic>
        <p:nvPicPr>
          <p:cNvPr id="328" name="Google Shape;328;gce89e82504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9650" y="1355975"/>
            <a:ext cx="5136551" cy="315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